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1" autoAdjust="0"/>
    <p:restoredTop sz="85174"/>
  </p:normalViewPr>
  <p:slideViewPr>
    <p:cSldViewPr snapToGrid="0" snapToObjects="1">
      <p:cViewPr>
        <p:scale>
          <a:sx n="102" d="100"/>
          <a:sy n="102" d="100"/>
        </p:scale>
        <p:origin x="948" y="6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0.24459895053786918"/>
          <c:y val="0"/>
          <c:w val="0.69309142512694166"/>
          <c:h val="0.78600134760113249"/>
        </c:manualLayout>
      </c:layout>
      <c:barChart>
        <c:barDir val="bar"/>
        <c:grouping val="clustered"/>
        <c:varyColors val="0"/>
        <c:ser>
          <c:idx val="0"/>
          <c:order val="0"/>
          <c:tx>
            <c:strRef>
              <c:f>Sheet1!$B$1</c:f>
              <c:strCache>
                <c:ptCount val="1"/>
                <c:pt idx="0">
                  <c:v>score</c:v>
                </c:pt>
              </c:strCache>
            </c:strRef>
          </c:tx>
          <c:spPr>
            <a:solidFill>
              <a:schemeClr val="accent1"/>
            </a:solidFill>
            <a:ln>
              <a:noFill/>
            </a:ln>
            <a:effectLst/>
          </c:spPr>
          <c:invertIfNegative val="0"/>
          <c:cat>
            <c:strRef>
              <c:f>Sheet1!$A$2:$A$5</c:f>
              <c:strCache>
                <c:ptCount val="4"/>
                <c:pt idx="0">
                  <c:v>KNN</c:v>
                </c:pt>
                <c:pt idx="1">
                  <c:v>SVM</c:v>
                </c:pt>
                <c:pt idx="2">
                  <c:v>Logistic Regression</c:v>
                </c:pt>
                <c:pt idx="3">
                  <c:v>Decision Tree</c:v>
                </c:pt>
              </c:strCache>
            </c:strRef>
          </c:cat>
          <c:val>
            <c:numRef>
              <c:f>Sheet1!$B$2:$B$5</c:f>
              <c:numCache>
                <c:formatCode>General</c:formatCode>
                <c:ptCount val="4"/>
                <c:pt idx="0">
                  <c:v>0.83299999999999996</c:v>
                </c:pt>
                <c:pt idx="1">
                  <c:v>0.83299999999999996</c:v>
                </c:pt>
                <c:pt idx="2">
                  <c:v>0.83299999999999996</c:v>
                </c:pt>
                <c:pt idx="3">
                  <c:v>0.83299999999999996</c:v>
                </c:pt>
              </c:numCache>
            </c:numRef>
          </c:val>
          <c:extLst>
            <c:ext xmlns:c16="http://schemas.microsoft.com/office/drawing/2014/chart" uri="{C3380CC4-5D6E-409C-BE32-E72D297353CC}">
              <c16:uniqueId val="{00000000-7C2F-469A-8105-8A17901742AC}"/>
            </c:ext>
          </c:extLst>
        </c:ser>
        <c:ser>
          <c:idx val="1"/>
          <c:order val="1"/>
          <c:tx>
            <c:strRef>
              <c:f>Sheet1!$C$1</c:f>
              <c:strCache>
                <c:ptCount val="1"/>
                <c:pt idx="0">
                  <c:v>accuracy</c:v>
                </c:pt>
              </c:strCache>
            </c:strRef>
          </c:tx>
          <c:spPr>
            <a:solidFill>
              <a:schemeClr val="accent2"/>
            </a:solidFill>
            <a:ln>
              <a:noFill/>
            </a:ln>
            <a:effectLst/>
          </c:spPr>
          <c:invertIfNegative val="0"/>
          <c:cat>
            <c:strRef>
              <c:f>Sheet1!$A$2:$A$5</c:f>
              <c:strCache>
                <c:ptCount val="4"/>
                <c:pt idx="0">
                  <c:v>KNN</c:v>
                </c:pt>
                <c:pt idx="1">
                  <c:v>SVM</c:v>
                </c:pt>
                <c:pt idx="2">
                  <c:v>Logistic Regression</c:v>
                </c:pt>
                <c:pt idx="3">
                  <c:v>Decision Tree</c:v>
                </c:pt>
              </c:strCache>
            </c:strRef>
          </c:cat>
          <c:val>
            <c:numRef>
              <c:f>Sheet1!$C$2:$C$5</c:f>
              <c:numCache>
                <c:formatCode>General</c:formatCode>
                <c:ptCount val="4"/>
                <c:pt idx="0">
                  <c:v>0.877</c:v>
                </c:pt>
                <c:pt idx="1">
                  <c:v>0.84799999999999998</c:v>
                </c:pt>
                <c:pt idx="2">
                  <c:v>0.83399999999999996</c:v>
                </c:pt>
                <c:pt idx="3">
                  <c:v>0.90500000000000003</c:v>
                </c:pt>
              </c:numCache>
            </c:numRef>
          </c:val>
          <c:extLst>
            <c:ext xmlns:c16="http://schemas.microsoft.com/office/drawing/2014/chart" uri="{C3380CC4-5D6E-409C-BE32-E72D297353CC}">
              <c16:uniqueId val="{00000003-7C2F-469A-8105-8A17901742AC}"/>
            </c:ext>
          </c:extLst>
        </c:ser>
        <c:dLbls>
          <c:showLegendKey val="0"/>
          <c:showVal val="0"/>
          <c:showCatName val="0"/>
          <c:showSerName val="0"/>
          <c:showPercent val="0"/>
          <c:showBubbleSize val="0"/>
        </c:dLbls>
        <c:gapWidth val="182"/>
        <c:axId val="1785913648"/>
        <c:axId val="1709422544"/>
      </c:barChart>
      <c:catAx>
        <c:axId val="178591364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09422544"/>
        <c:crosses val="autoZero"/>
        <c:auto val="1"/>
        <c:lblAlgn val="ctr"/>
        <c:lblOffset val="100"/>
        <c:noMultiLvlLbl val="0"/>
      </c:catAx>
      <c:valAx>
        <c:axId val="170942254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859136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hdtrong/PortfolioProjects/blob/phdtrong-patch-main-portfolio/project12/jupyter-labs-eda-dataviz%203.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phdtrong/PortfolioProjects/blob/phdtrong-patch-main-portfolio/project12/jupyter-labs-eda-dataviz%203.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phdtrong/PortfolioProjects/blob/phdtrong-patch-main-portfolio/project12/jupyter-labs-eda-dataviz%203.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eu-de.dataplatform.cloud.ibm.com/analytics/notebooks/v2/a68930dc-1f70-49db-a1f6-a08a00797c93/view?projectid=7e7c28c4-4e60-420a-9cab-8da60b1714a5&amp;context=cpdaas"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phdtrong/PortfolioProjects/blob/phdtrong-patch-main-portfolio/project12/lab_jupyter_launch_site_location%20(1).ipynb"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phdtrong/PortfolioProjects/blob/phdtrong-patch-main-portfolio/project11/spacex_dash_app_1.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phdtrong/PortfolioProjects/blob/phdtrong-patch-main-portfolio/project12/IBM-DS0321EN-SkillsNetwork_labs_module_4_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github.com/phdtrong/PortfolioProjects/blob/phdtrong-patch-main-portfolio/project11/spacex_dash_app_1.py" TargetMode="External"/><Relationship Id="rId4" Type="http://schemas.openxmlformats.org/officeDocument/2006/relationships/hyperlink" Target="https://github.com/phdtrong/PortfolioProjects/tree/phdtrong-patch-main-portfolio/project12" TargetMode="External"/></Relationships>
</file>

<file path=ppt/slides/_rels/slide4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static_url%20=%20%22https:/en.wikipedia.org/w/index.php?title=List_of_Falcon_9_and_Falcon_Heavy_launches&amp;oldid=1027686922%22"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github.com/phdtrong/PortfolioProjects/blob/phdtrong-patch-main-portfolio/project12/jupyter-labs-webscraping.ipynb" TargetMode="External"/><Relationship Id="rId4" Type="http://schemas.openxmlformats.org/officeDocument/2006/relationships/hyperlink" Target="api.spacexdata.com/v4/"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static_url%20=%20%22https:/en.wikipedia.org/w/index.php?title=List_of_Falcon_9_and_Falcon_Heavy_launches&amp;oldid=1027686922%22"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phdtrong/PortfolioProjects/blob/phdtrong-patch-main-portfolio/project12/jupyter-labs-web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Trong Pham</a:t>
            </a:r>
          </a:p>
          <a:p>
            <a:r>
              <a:rPr lang="en-US" dirty="0">
                <a:solidFill>
                  <a:schemeClr val="bg2"/>
                </a:solidFill>
                <a:latin typeface="Abadi" panose="020B0604020104020204" pitchFamily="34" charset="0"/>
                <a:ea typeface="SF Pro" pitchFamily="2" charset="0"/>
                <a:cs typeface="SF Pro" pitchFamily="2" charset="0"/>
              </a:rPr>
              <a:t>Oct 7</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11969"/>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Data is processed through EDA and features engineering</a:t>
            </a:r>
          </a:p>
          <a:p>
            <a:pPr lvl="1"/>
            <a:r>
              <a:rPr lang="en-US" sz="1800" dirty="0">
                <a:solidFill>
                  <a:schemeClr val="accent3">
                    <a:lumMod val="25000"/>
                  </a:schemeClr>
                </a:solidFill>
                <a:latin typeface="Abadi" panose="020B0604020104020204" pitchFamily="34" charset="0"/>
              </a:rPr>
              <a:t>EDA: use </a:t>
            </a:r>
            <a:r>
              <a:rPr lang="en-US" sz="1800" dirty="0" err="1">
                <a:solidFill>
                  <a:schemeClr val="accent3">
                    <a:lumMod val="25000"/>
                  </a:schemeClr>
                </a:solidFill>
                <a:latin typeface="Abadi" panose="020B0604020104020204" pitchFamily="34" charset="0"/>
              </a:rPr>
              <a:t>Seaborn</a:t>
            </a:r>
            <a:r>
              <a:rPr lang="en-US" sz="1800" dirty="0">
                <a:solidFill>
                  <a:schemeClr val="accent3">
                    <a:lumMod val="25000"/>
                  </a:schemeClr>
                </a:solidFill>
                <a:latin typeface="Abadi" panose="020B0604020104020204" pitchFamily="34" charset="0"/>
              </a:rPr>
              <a:t> library to explore and discover data relationship through different type of bar, line, box, scatter, cat plots</a:t>
            </a:r>
          </a:p>
          <a:p>
            <a:pPr lvl="1"/>
            <a:r>
              <a:rPr lang="en-US" sz="1800" dirty="0">
                <a:solidFill>
                  <a:schemeClr val="accent3">
                    <a:lumMod val="25000"/>
                  </a:schemeClr>
                </a:solidFill>
                <a:latin typeface="Abadi" panose="020B0604020104020204" pitchFamily="34" charset="0"/>
              </a:rPr>
              <a:t>Engineered features of flight-number, payload mass, orbit… before applying dummy variable for better standardize data for analyzing later in visualization</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Data Wrangling flow of:</a:t>
            </a:r>
          </a:p>
          <a:p>
            <a:r>
              <a:rPr lang="en-US" sz="2200" dirty="0">
                <a:solidFill>
                  <a:schemeClr val="accent3">
                    <a:lumMod val="25000"/>
                  </a:schemeClr>
                </a:solidFill>
                <a:latin typeface="Abadi" panose="020B0604020104020204" pitchFamily="34" charset="0"/>
              </a:rPr>
              <a:t>Data EDA —&gt; Data features’ engineering —&gt; Data finalizing</a:t>
            </a:r>
          </a:p>
          <a:p>
            <a:r>
              <a:rPr lang="en-US" sz="2200" dirty="0">
                <a:solidFill>
                  <a:schemeClr val="accent3">
                    <a:lumMod val="25000"/>
                  </a:schemeClr>
                </a:solidFill>
                <a:latin typeface="Abadi" panose="020B0604020104020204" pitchFamily="34" charset="0"/>
                <a:hlinkClick r:id="rId3"/>
              </a:rPr>
              <a:t>Data WrangliNG project: GitHub Link</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EDA is a long list of connection finding among features</a:t>
            </a:r>
          </a:p>
          <a:p>
            <a:pPr lvl="1">
              <a:lnSpc>
                <a:spcPct val="100000"/>
              </a:lnSpc>
              <a:spcBef>
                <a:spcPts val="1400"/>
              </a:spcBef>
            </a:pPr>
            <a:r>
              <a:rPr lang="en-US" sz="1800" dirty="0">
                <a:solidFill>
                  <a:schemeClr val="accent3">
                    <a:lumMod val="25000"/>
                  </a:schemeClr>
                </a:solidFill>
                <a:latin typeface="Abadi"/>
              </a:rPr>
              <a:t>Successful rate on connection of </a:t>
            </a:r>
          </a:p>
          <a:p>
            <a:pPr lvl="2">
              <a:lnSpc>
                <a:spcPct val="100000"/>
              </a:lnSpc>
              <a:spcBef>
                <a:spcPts val="1400"/>
              </a:spcBef>
            </a:pPr>
            <a:r>
              <a:rPr lang="en-US" sz="1800" dirty="0">
                <a:solidFill>
                  <a:schemeClr val="accent3">
                    <a:lumMod val="25000"/>
                  </a:schemeClr>
                </a:solidFill>
                <a:latin typeface="Abadi"/>
              </a:rPr>
              <a:t>Flight Number ft. Pay load mass (cat plot)</a:t>
            </a:r>
          </a:p>
          <a:p>
            <a:pPr lvl="2">
              <a:lnSpc>
                <a:spcPct val="100000"/>
              </a:lnSpc>
              <a:spcBef>
                <a:spcPts val="1400"/>
              </a:spcBef>
            </a:pPr>
            <a:r>
              <a:rPr lang="en-US" sz="1800" dirty="0">
                <a:solidFill>
                  <a:schemeClr val="accent3">
                    <a:lumMod val="25000"/>
                  </a:schemeClr>
                </a:solidFill>
                <a:latin typeface="Abadi"/>
              </a:rPr>
              <a:t>Flight Number ft. Launch site (cat plot)</a:t>
            </a:r>
          </a:p>
          <a:p>
            <a:pPr lvl="2">
              <a:lnSpc>
                <a:spcPct val="100000"/>
              </a:lnSpc>
              <a:spcBef>
                <a:spcPts val="1400"/>
              </a:spcBef>
            </a:pPr>
            <a:r>
              <a:rPr lang="en-US" sz="1800" dirty="0">
                <a:solidFill>
                  <a:schemeClr val="accent3">
                    <a:lumMod val="25000"/>
                  </a:schemeClr>
                </a:solidFill>
                <a:latin typeface="Abadi"/>
              </a:rPr>
              <a:t>PayloadMass ft. Launch site (scatter plot)</a:t>
            </a:r>
          </a:p>
          <a:p>
            <a:pPr lvl="1">
              <a:lnSpc>
                <a:spcPct val="100000"/>
              </a:lnSpc>
              <a:spcBef>
                <a:spcPts val="1400"/>
              </a:spcBef>
            </a:pPr>
            <a:r>
              <a:rPr lang="en-US" sz="2400" dirty="0">
                <a:solidFill>
                  <a:schemeClr val="accent3">
                    <a:lumMod val="25000"/>
                  </a:schemeClr>
                </a:solidFill>
                <a:latin typeface="Abadi"/>
              </a:rPr>
              <a:t>Successful rate on different type of orbits (bar plot)</a:t>
            </a:r>
          </a:p>
          <a:p>
            <a:pPr lvl="1">
              <a:lnSpc>
                <a:spcPct val="100000"/>
              </a:lnSpc>
              <a:spcBef>
                <a:spcPts val="1400"/>
              </a:spcBef>
            </a:pPr>
            <a:r>
              <a:rPr lang="en-US" sz="2400" dirty="0">
                <a:solidFill>
                  <a:schemeClr val="accent3">
                    <a:lumMod val="25000"/>
                  </a:schemeClr>
                </a:solidFill>
                <a:latin typeface="Abadi"/>
              </a:rPr>
              <a:t>Successful rate on yearly record (line plot)</a:t>
            </a:r>
            <a:endParaRPr lang="en-US"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Data EDA GitHub URL</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List down all landing sites (task 1)</a:t>
            </a:r>
          </a:p>
          <a:p>
            <a:pPr>
              <a:lnSpc>
                <a:spcPct val="100000"/>
              </a:lnSpc>
              <a:spcBef>
                <a:spcPts val="1400"/>
              </a:spcBef>
            </a:pPr>
            <a:r>
              <a:rPr lang="en-US" sz="2200" dirty="0">
                <a:solidFill>
                  <a:schemeClr val="accent3">
                    <a:lumMod val="25000"/>
                  </a:schemeClr>
                </a:solidFill>
                <a:latin typeface="Abadi"/>
              </a:rPr>
              <a:t>List down data that matches extra condition (task 2,3,4)</a:t>
            </a:r>
          </a:p>
          <a:p>
            <a:pPr>
              <a:lnSpc>
                <a:spcPct val="100000"/>
              </a:lnSpc>
              <a:spcBef>
                <a:spcPts val="1400"/>
              </a:spcBef>
            </a:pPr>
            <a:r>
              <a:rPr lang="en-US" sz="2200" dirty="0">
                <a:solidFill>
                  <a:schemeClr val="accent3">
                    <a:lumMod val="25000"/>
                  </a:schemeClr>
                </a:solidFill>
                <a:latin typeface="Abadi"/>
              </a:rPr>
              <a:t>Define the first date of successful landing (task 5)</a:t>
            </a:r>
          </a:p>
          <a:p>
            <a:pPr>
              <a:lnSpc>
                <a:spcPct val="100000"/>
              </a:lnSpc>
              <a:spcBef>
                <a:spcPts val="1400"/>
              </a:spcBef>
            </a:pPr>
            <a:r>
              <a:rPr lang="en-US" sz="2200" dirty="0">
                <a:solidFill>
                  <a:schemeClr val="accent3">
                    <a:lumMod val="25000"/>
                  </a:schemeClr>
                </a:solidFill>
                <a:latin typeface="Abadi"/>
              </a:rPr>
              <a:t>Look for the booster version match specific condition (task 6)</a:t>
            </a:r>
          </a:p>
          <a:p>
            <a:pPr>
              <a:lnSpc>
                <a:spcPct val="100000"/>
              </a:lnSpc>
              <a:spcBef>
                <a:spcPts val="1400"/>
              </a:spcBef>
            </a:pPr>
            <a:r>
              <a:rPr lang="en-US" sz="2200" dirty="0">
                <a:solidFill>
                  <a:schemeClr val="accent3">
                    <a:lumMod val="25000"/>
                  </a:schemeClr>
                </a:solidFill>
                <a:latin typeface="Abadi"/>
              </a:rPr>
              <a:t>Count of all landing outcomes(success and failures) (task 7)</a:t>
            </a:r>
          </a:p>
          <a:p>
            <a:pPr>
              <a:lnSpc>
                <a:spcPct val="100000"/>
              </a:lnSpc>
              <a:spcBef>
                <a:spcPts val="1400"/>
              </a:spcBef>
            </a:pPr>
            <a:r>
              <a:rPr lang="en-US" sz="2200" dirty="0">
                <a:solidFill>
                  <a:schemeClr val="accent3">
                    <a:lumMod val="25000"/>
                  </a:schemeClr>
                </a:solidFill>
                <a:latin typeface="Abadi"/>
              </a:rPr>
              <a:t>What is the maximum payload mass (task 8)</a:t>
            </a:r>
          </a:p>
          <a:p>
            <a:pPr>
              <a:lnSpc>
                <a:spcPct val="100000"/>
              </a:lnSpc>
              <a:spcBef>
                <a:spcPts val="1400"/>
              </a:spcBef>
            </a:pPr>
            <a:r>
              <a:rPr lang="en-US" sz="2200" dirty="0">
                <a:solidFill>
                  <a:schemeClr val="accent3">
                    <a:lumMod val="25000"/>
                  </a:schemeClr>
                </a:solidFill>
                <a:latin typeface="Abadi"/>
              </a:rPr>
              <a:t>When did the failures in 2015 ? (Task 9) or specific extra condition (task 10)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 location of all launch sites </a:t>
            </a:r>
          </a:p>
          <a:p>
            <a:pPr>
              <a:lnSpc>
                <a:spcPct val="100000"/>
              </a:lnSpc>
              <a:spcBef>
                <a:spcPts val="1400"/>
              </a:spcBef>
            </a:pPr>
            <a:r>
              <a:rPr lang="en-US" sz="2200" dirty="0">
                <a:solidFill>
                  <a:schemeClr val="accent3">
                    <a:lumMod val="25000"/>
                  </a:schemeClr>
                </a:solidFill>
                <a:latin typeface="Abadi" panose="020B0604020104020204" pitchFamily="34" charset="0"/>
              </a:rPr>
              <a:t>Add and mark the location of NASA Johnson Space Center at Houston, TX</a:t>
            </a:r>
          </a:p>
          <a:p>
            <a:pPr>
              <a:lnSpc>
                <a:spcPct val="100000"/>
              </a:lnSpc>
              <a:spcBef>
                <a:spcPts val="1400"/>
              </a:spcBef>
            </a:pPr>
            <a:r>
              <a:rPr lang="en-US" sz="2200" dirty="0">
                <a:solidFill>
                  <a:schemeClr val="accent3">
                    <a:lumMod val="25000"/>
                  </a:schemeClr>
                </a:solidFill>
                <a:latin typeface="Abadi" panose="020B0604020104020204" pitchFamily="34" charset="0"/>
              </a:rPr>
              <a:t>List out all launching sites, mark them as names and markers on the map to prove that all sites are closed to coast</a:t>
            </a:r>
          </a:p>
          <a:p>
            <a:pPr>
              <a:lnSpc>
                <a:spcPct val="100000"/>
              </a:lnSpc>
              <a:spcBef>
                <a:spcPts val="1400"/>
              </a:spcBef>
            </a:pPr>
            <a:r>
              <a:rPr lang="en-US" sz="2200" dirty="0">
                <a:solidFill>
                  <a:schemeClr val="accent3">
                    <a:lumMod val="25000"/>
                  </a:schemeClr>
                </a:solidFill>
                <a:latin typeface="Abadi" panose="020B0604020104020204" pitchFamily="34" charset="0"/>
              </a:rPr>
              <a:t>List out all launching times as marker clusters to show marker groups on the map</a:t>
            </a:r>
          </a:p>
          <a:p>
            <a:pPr>
              <a:lnSpc>
                <a:spcPct val="100000"/>
              </a:lnSpc>
              <a:spcBef>
                <a:spcPts val="1400"/>
              </a:spcBef>
            </a:pPr>
            <a:r>
              <a:rPr lang="en-US" sz="2200" dirty="0">
                <a:solidFill>
                  <a:schemeClr val="accent3">
                    <a:lumMod val="25000"/>
                  </a:schemeClr>
                </a:solidFill>
                <a:latin typeface="Abadi" panose="020B0604020104020204" pitchFamily="34" charset="0"/>
              </a:rPr>
              <a:t>Add mouse marker functions to the map</a:t>
            </a:r>
          </a:p>
          <a:p>
            <a:pPr>
              <a:lnSpc>
                <a:spcPct val="100000"/>
              </a:lnSpc>
              <a:spcBef>
                <a:spcPts val="1400"/>
              </a:spcBef>
            </a:pPr>
            <a:r>
              <a:rPr lang="en-US" sz="2200" dirty="0">
                <a:solidFill>
                  <a:schemeClr val="accent3">
                    <a:lumMod val="25000"/>
                  </a:schemeClr>
                </a:solidFill>
                <a:latin typeface="Abadi" panose="020B0604020104020204" pitchFamily="34" charset="0"/>
              </a:rPr>
              <a:t>Add distance function to measure distance among 2 points on the map</a:t>
            </a:r>
          </a:p>
          <a:p>
            <a:pPr>
              <a:lnSpc>
                <a:spcPct val="100000"/>
              </a:lnSpc>
              <a:spcBef>
                <a:spcPts val="1400"/>
              </a:spcBef>
            </a:pPr>
            <a:r>
              <a:rPr lang="en-US" sz="2200" dirty="0">
                <a:solidFill>
                  <a:schemeClr val="accent3">
                    <a:lumMod val="25000"/>
                  </a:schemeClr>
                </a:solidFill>
                <a:latin typeface="Abadi" panose="020B0604020104020204" pitchFamily="34" charset="0"/>
              </a:rPr>
              <a:t>Use the built-up distance measuring function to show distance and draw lines among them</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IBM Watson URL</a:t>
            </a:r>
            <a:r>
              <a:rPr lang="en-US"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4"/>
              </a:rPr>
              <a:t>GitHub Link </a:t>
            </a:r>
            <a:r>
              <a:rPr lang="en-US" sz="2200" dirty="0">
                <a:solidFill>
                  <a:schemeClr val="accent3">
                    <a:lumMod val="25000"/>
                  </a:schemeClr>
                </a:solidFill>
                <a:latin typeface="Abadi" panose="020B0604020104020204" pitchFamily="34" charset="0"/>
              </a:rPr>
              <a:t>required trust rights from File &gt; Trust Notebook)</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is two main type of reports:</a:t>
            </a:r>
          </a:p>
          <a:p>
            <a:pPr lvl="1">
              <a:lnSpc>
                <a:spcPct val="100000"/>
              </a:lnSpc>
              <a:spcBef>
                <a:spcPts val="1400"/>
              </a:spcBef>
            </a:pPr>
            <a:r>
              <a:rPr lang="en-US" sz="1800" dirty="0">
                <a:solidFill>
                  <a:schemeClr val="accent3">
                    <a:lumMod val="25000"/>
                  </a:schemeClr>
                </a:solidFill>
                <a:latin typeface="Abadi" panose="020B0604020104020204" pitchFamily="34" charset="0"/>
              </a:rPr>
              <a:t>One for success rate for all sites or a selected site</a:t>
            </a:r>
          </a:p>
          <a:p>
            <a:pPr lvl="1">
              <a:lnSpc>
                <a:spcPct val="100000"/>
              </a:lnSpc>
              <a:spcBef>
                <a:spcPts val="1400"/>
              </a:spcBef>
            </a:pPr>
            <a:r>
              <a:rPr lang="en-US" sz="1800" dirty="0">
                <a:solidFill>
                  <a:schemeClr val="accent3">
                    <a:lumMod val="25000"/>
                  </a:schemeClr>
                </a:solidFill>
                <a:latin typeface="Abadi" panose="020B0604020104020204" pitchFamily="34" charset="0"/>
              </a:rPr>
              <a:t>One for success rate per payload mass and classified deeper with Booster Version</a:t>
            </a:r>
          </a:p>
          <a:p>
            <a:pPr>
              <a:lnSpc>
                <a:spcPct val="100000"/>
              </a:lnSpc>
              <a:spcBef>
                <a:spcPts val="1400"/>
              </a:spcBef>
            </a:pPr>
            <a:r>
              <a:rPr lang="en-US" sz="2200" dirty="0">
                <a:solidFill>
                  <a:schemeClr val="accent3">
                    <a:lumMod val="25000"/>
                  </a:schemeClr>
                </a:solidFill>
                <a:latin typeface="Abadi" panose="020B0604020104020204" pitchFamily="34" charset="0"/>
              </a:rPr>
              <a:t>There is a range slicer of payload mass, base on that selected range, the second report will filter out the corresponding payload mass to show respectively outcome per Booster Version</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part help to predict the outcome of landing process base on history of landing times</a:t>
            </a:r>
          </a:p>
          <a:p>
            <a:pPr>
              <a:lnSpc>
                <a:spcPct val="100000"/>
              </a:lnSpc>
              <a:spcBef>
                <a:spcPts val="1400"/>
              </a:spcBef>
            </a:pPr>
            <a:r>
              <a:rPr lang="en-US" sz="2200" dirty="0">
                <a:solidFill>
                  <a:schemeClr val="accent3">
                    <a:lumMod val="25000"/>
                  </a:schemeClr>
                </a:solidFill>
                <a:latin typeface="Abadi" panose="020B0604020104020204" pitchFamily="34" charset="0"/>
              </a:rPr>
              <a:t>The process is:</a:t>
            </a:r>
          </a:p>
          <a:p>
            <a:pPr lvl="1">
              <a:lnSpc>
                <a:spcPct val="100000"/>
              </a:lnSpc>
              <a:spcBef>
                <a:spcPts val="1400"/>
              </a:spcBef>
            </a:pPr>
            <a:r>
              <a:rPr lang="en-US" sz="1800" dirty="0">
                <a:solidFill>
                  <a:schemeClr val="accent3">
                    <a:lumMod val="25000"/>
                  </a:schemeClr>
                </a:solidFill>
                <a:latin typeface="Abadi" panose="020B0604020104020204" pitchFamily="34" charset="0"/>
              </a:rPr>
              <a:t>Define models’ parameters of KNN, SVM, Logistic Regression</a:t>
            </a:r>
          </a:p>
          <a:p>
            <a:pPr lvl="1">
              <a:lnSpc>
                <a:spcPct val="100000"/>
              </a:lnSpc>
              <a:spcBef>
                <a:spcPts val="1400"/>
              </a:spcBef>
            </a:pPr>
            <a:r>
              <a:rPr lang="en-US" sz="1800" dirty="0">
                <a:solidFill>
                  <a:schemeClr val="accent3">
                    <a:lumMod val="25000"/>
                  </a:schemeClr>
                </a:solidFill>
                <a:latin typeface="Abadi" panose="020B0604020104020204" pitchFamily="34" charset="0"/>
              </a:rPr>
              <a:t>Select the best factor per model by </a:t>
            </a:r>
            <a:r>
              <a:rPr lang="en-US" sz="1800" dirty="0" err="1">
                <a:solidFill>
                  <a:schemeClr val="accent3">
                    <a:lumMod val="25000"/>
                  </a:schemeClr>
                </a:solidFill>
                <a:latin typeface="Abadi" panose="020B0604020104020204" pitchFamily="34" charset="0"/>
              </a:rPr>
              <a:t>GridSearchCV</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Split data to test and train set</a:t>
            </a:r>
          </a:p>
          <a:p>
            <a:pPr lvl="1">
              <a:lnSpc>
                <a:spcPct val="100000"/>
              </a:lnSpc>
              <a:spcBef>
                <a:spcPts val="1400"/>
              </a:spcBef>
            </a:pPr>
            <a:r>
              <a:rPr lang="en-US" sz="1800" dirty="0">
                <a:solidFill>
                  <a:schemeClr val="accent3">
                    <a:lumMod val="25000"/>
                  </a:schemeClr>
                </a:solidFill>
                <a:latin typeface="Abadi" panose="020B0604020104020204" pitchFamily="34" charset="0"/>
              </a:rPr>
              <a:t>Apply different models to evaluate best fit model by score and parameters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6"/>
            <a:ext cx="10515600" cy="4907499"/>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33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3300" dirty="0">
                <a:solidFill>
                  <a:schemeClr val="accent3">
                    <a:lumMod val="25000"/>
                  </a:schemeClr>
                </a:solidFill>
                <a:latin typeface="Abadi" panose="020B0604020104020204" pitchFamily="34" charset="0"/>
              </a:rPr>
              <a:t>VAFB site, VLEO orbit has highest success rate</a:t>
            </a:r>
          </a:p>
          <a:p>
            <a:pPr>
              <a:lnSpc>
                <a:spcPct val="100000"/>
              </a:lnSpc>
              <a:spcBef>
                <a:spcPts val="1400"/>
              </a:spcBef>
            </a:pPr>
            <a:r>
              <a:rPr lang="en-US" sz="3300" dirty="0">
                <a:solidFill>
                  <a:schemeClr val="accent3">
                    <a:lumMod val="25000"/>
                  </a:schemeClr>
                </a:solidFill>
                <a:latin typeface="Abadi" panose="020B0604020104020204" pitchFamily="34" charset="0"/>
              </a:rPr>
              <a:t>Interactive analytics screenshots</a:t>
            </a:r>
          </a:p>
          <a:p>
            <a:pPr marL="457200" lvl="1" indent="0">
              <a:lnSpc>
                <a:spcPct val="100000"/>
              </a:lnSpc>
              <a:spcBef>
                <a:spcPts val="1400"/>
              </a:spcBef>
              <a:buNone/>
            </a:pPr>
            <a:endParaRPr lang="en-US" sz="3300" dirty="0">
              <a:solidFill>
                <a:schemeClr val="accent3">
                  <a:lumMod val="25000"/>
                </a:schemeClr>
              </a:solidFill>
              <a:latin typeface="Abadi" panose="020B0604020104020204" pitchFamily="34" charset="0"/>
            </a:endParaRPr>
          </a:p>
          <a:p>
            <a:pPr lvl="1">
              <a:lnSpc>
                <a:spcPct val="100000"/>
              </a:lnSpc>
              <a:spcBef>
                <a:spcPts val="1400"/>
              </a:spcBef>
            </a:pPr>
            <a:endParaRPr lang="en-US" sz="3300" dirty="0">
              <a:solidFill>
                <a:schemeClr val="accent3">
                  <a:lumMod val="25000"/>
                </a:schemeClr>
              </a:solidFill>
              <a:latin typeface="Abadi" panose="020B0604020104020204" pitchFamily="34" charset="0"/>
            </a:endParaRPr>
          </a:p>
          <a:p>
            <a:pPr lvl="1">
              <a:lnSpc>
                <a:spcPct val="100000"/>
              </a:lnSpc>
              <a:spcBef>
                <a:spcPts val="1400"/>
              </a:spcBef>
            </a:pPr>
            <a:endParaRPr lang="en-US" sz="3300" dirty="0">
              <a:solidFill>
                <a:schemeClr val="accent3">
                  <a:lumMod val="25000"/>
                </a:schemeClr>
              </a:solidFill>
              <a:latin typeface="Abadi" panose="020B0604020104020204" pitchFamily="34" charset="0"/>
            </a:endParaRPr>
          </a:p>
          <a:p>
            <a:pPr lvl="1">
              <a:lnSpc>
                <a:spcPct val="100000"/>
              </a:lnSpc>
              <a:spcBef>
                <a:spcPts val="1400"/>
              </a:spcBef>
            </a:pPr>
            <a:endParaRPr lang="en-US" sz="3300" dirty="0">
              <a:solidFill>
                <a:schemeClr val="accent3">
                  <a:lumMod val="25000"/>
                </a:schemeClr>
              </a:solidFill>
              <a:latin typeface="Abadi" panose="020B0604020104020204" pitchFamily="34" charset="0"/>
            </a:endParaRPr>
          </a:p>
          <a:p>
            <a:pPr lvl="1">
              <a:lnSpc>
                <a:spcPct val="100000"/>
              </a:lnSpc>
              <a:spcBef>
                <a:spcPts val="1400"/>
              </a:spcBef>
            </a:pPr>
            <a:endParaRPr lang="en-US" sz="3300" dirty="0">
              <a:solidFill>
                <a:schemeClr val="accent3">
                  <a:lumMod val="25000"/>
                </a:schemeClr>
              </a:solidFill>
              <a:latin typeface="Abadi" panose="020B0604020104020204" pitchFamily="34" charset="0"/>
            </a:endParaRPr>
          </a:p>
          <a:p>
            <a:pPr lvl="1">
              <a:lnSpc>
                <a:spcPct val="100000"/>
              </a:lnSpc>
              <a:spcBef>
                <a:spcPts val="1400"/>
              </a:spcBef>
            </a:pPr>
            <a:endParaRPr lang="en-US" sz="3300" dirty="0">
              <a:solidFill>
                <a:schemeClr val="accent3">
                  <a:lumMod val="25000"/>
                </a:schemeClr>
              </a:solidFill>
              <a:latin typeface="Abadi" panose="020B0604020104020204" pitchFamily="34" charset="0"/>
            </a:endParaRPr>
          </a:p>
          <a:p>
            <a:pPr>
              <a:lnSpc>
                <a:spcPct val="100000"/>
              </a:lnSpc>
              <a:spcBef>
                <a:spcPts val="1400"/>
              </a:spcBef>
            </a:pPr>
            <a:r>
              <a:rPr lang="en-US" sz="3300" dirty="0">
                <a:solidFill>
                  <a:schemeClr val="accent3">
                    <a:lumMod val="25000"/>
                  </a:schemeClr>
                </a:solidFill>
                <a:latin typeface="Abadi" panose="020B0604020104020204" pitchFamily="34" charset="0"/>
              </a:rPr>
              <a:t>Predictive analysis results</a:t>
            </a:r>
          </a:p>
          <a:p>
            <a:pPr lvl="1">
              <a:lnSpc>
                <a:spcPct val="100000"/>
              </a:lnSpc>
              <a:spcBef>
                <a:spcPts val="1400"/>
              </a:spcBef>
            </a:pPr>
            <a:r>
              <a:rPr lang="en-US" sz="3300" dirty="0">
                <a:solidFill>
                  <a:schemeClr val="accent3">
                    <a:lumMod val="25000"/>
                  </a:schemeClr>
                </a:solidFill>
                <a:latin typeface="Abadi" panose="020B0604020104020204" pitchFamily="34" charset="0"/>
              </a:rPr>
              <a:t>SVM decision tree has the highest fit score @ 90.5% correctness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2" name="Picture 1">
            <a:extLst>
              <a:ext uri="{FF2B5EF4-FFF2-40B4-BE49-F238E27FC236}">
                <a16:creationId xmlns:a16="http://schemas.microsoft.com/office/drawing/2014/main" id="{1FFAE08D-9828-2FD6-96DD-ADCFADB3C29F}"/>
              </a:ext>
            </a:extLst>
          </p:cNvPr>
          <p:cNvPicPr>
            <a:picLocks noChangeAspect="1"/>
          </p:cNvPicPr>
          <p:nvPr/>
        </p:nvPicPr>
        <p:blipFill>
          <a:blip r:embed="rId4"/>
          <a:stretch>
            <a:fillRect/>
          </a:stretch>
        </p:blipFill>
        <p:spPr>
          <a:xfrm>
            <a:off x="4997816" y="2659206"/>
            <a:ext cx="5845675" cy="3141051"/>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512453"/>
            <a:ext cx="10015463" cy="4914757"/>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 39A has the best success rate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61B3FFD9-6279-9DC6-3599-36A055379A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4472" y="1965036"/>
            <a:ext cx="10423500" cy="32455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906389" y="1589466"/>
            <a:ext cx="10687961" cy="4729884"/>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VAFB SLC 4E site success at most of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under 10,000 kg</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F09A0013-8167-0102-414D-FFF86180B4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7704" y="1981200"/>
            <a:ext cx="5666078" cy="37427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450109"/>
            <a:ext cx="10687961" cy="4443593"/>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ES-L1, SSO, HEO, GEO have the highest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FFBFC160-CF38-53DE-5B9D-31DE640F5F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0617" y="1882568"/>
            <a:ext cx="4390593" cy="3345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717964"/>
            <a:ext cx="10687962" cy="4163380"/>
          </a:xfrm>
          <a:prstGeom prst="rect">
            <a:avLst/>
          </a:prstGeom>
        </p:spPr>
        <p:txBody>
          <a:bodyPr>
            <a:normAutofit fontScale="92500" lnSpcReduction="2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 the group of highest success rate:ESL1, SSO, HEO, VLEO, GEO, VLEO has highest flight counts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7CB7A85B-4730-41C2-7077-9903C3199C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82618" y="2189936"/>
            <a:ext cx="3990109" cy="2951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801091"/>
            <a:ext cx="10766207" cy="4067897"/>
          </a:xfrm>
          <a:prstGeom prst="rect">
            <a:avLst/>
          </a:prstGeom>
        </p:spPr>
        <p:txBody>
          <a:bodyPr>
            <a:normAutofit fontScale="92500"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With higher mass of payload, success rate increase, especially over 10,000 kg of mass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2" name="Picture 2">
            <a:extLst>
              <a:ext uri="{FF2B5EF4-FFF2-40B4-BE49-F238E27FC236}">
                <a16:creationId xmlns:a16="http://schemas.microsoft.com/office/drawing/2014/main" id="{BFBF50D8-0F83-F84A-7184-AC9F1C9646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3586" y="1656051"/>
            <a:ext cx="4523941" cy="32846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10590716" cy="3811588"/>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Since 2013, there is increment in success rate, top notch @ 2017 and 2019</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6" name="Picture 2">
            <a:extLst>
              <a:ext uri="{FF2B5EF4-FFF2-40B4-BE49-F238E27FC236}">
                <a16:creationId xmlns:a16="http://schemas.microsoft.com/office/drawing/2014/main" id="{740312F9-4FDA-2ABC-D69D-B305650035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4290" y="1629723"/>
            <a:ext cx="4723102" cy="35985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76681"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There is actually 4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A00020F4-2B9A-CC09-32A3-33059569A77C}"/>
              </a:ext>
            </a:extLst>
          </p:cNvPr>
          <p:cNvPicPr>
            <a:picLocks noChangeAspect="1"/>
          </p:cNvPicPr>
          <p:nvPr/>
        </p:nvPicPr>
        <p:blipFill>
          <a:blip r:embed="rId3"/>
          <a:stretch>
            <a:fillRect/>
          </a:stretch>
        </p:blipFill>
        <p:spPr>
          <a:xfrm>
            <a:off x="1145309" y="2217540"/>
            <a:ext cx="5210902" cy="2829320"/>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3927"/>
            <a:ext cx="9745589" cy="4773036"/>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first CCA site was on 2010-04-06</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3DBC3789-9B1E-DC5A-1133-1EE9EA8631A0}"/>
              </a:ext>
            </a:extLst>
          </p:cNvPr>
          <p:cNvPicPr>
            <a:picLocks noChangeAspect="1"/>
          </p:cNvPicPr>
          <p:nvPr/>
        </p:nvPicPr>
        <p:blipFill>
          <a:blip r:embed="rId3"/>
          <a:stretch>
            <a:fillRect/>
          </a:stretch>
        </p:blipFill>
        <p:spPr>
          <a:xfrm>
            <a:off x="3086709" y="1775188"/>
            <a:ext cx="5482233" cy="4030513"/>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9" name="Content Placeholder 4">
            <a:extLst>
              <a:ext uri="{FF2B5EF4-FFF2-40B4-BE49-F238E27FC236}">
                <a16:creationId xmlns:a16="http://schemas.microsoft.com/office/drawing/2014/main" id="{3B28BAA0-2FC4-205A-E13F-22458C1DEAF9}"/>
              </a:ext>
            </a:extLst>
          </p:cNvPr>
          <p:cNvSpPr txBox="1">
            <a:spLocks/>
          </p:cNvSpPr>
          <p:nvPr/>
        </p:nvSpPr>
        <p:spPr>
          <a:xfrm>
            <a:off x="1490445" y="1825625"/>
            <a:ext cx="7777541" cy="4351338"/>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NASA boosters is 111,268 kg</a:t>
            </a:r>
          </a:p>
        </p:txBody>
      </p:sp>
      <p:pic>
        <p:nvPicPr>
          <p:cNvPr id="11" name="Picture 10">
            <a:extLst>
              <a:ext uri="{FF2B5EF4-FFF2-40B4-BE49-F238E27FC236}">
                <a16:creationId xmlns:a16="http://schemas.microsoft.com/office/drawing/2014/main" id="{87C9EC49-D4FC-2733-8B45-A79C8F1DD1E7}"/>
              </a:ext>
            </a:extLst>
          </p:cNvPr>
          <p:cNvPicPr>
            <a:picLocks noChangeAspect="1"/>
          </p:cNvPicPr>
          <p:nvPr/>
        </p:nvPicPr>
        <p:blipFill>
          <a:blip r:embed="rId3"/>
          <a:stretch>
            <a:fillRect/>
          </a:stretch>
        </p:blipFill>
        <p:spPr>
          <a:xfrm>
            <a:off x="2233073" y="2314419"/>
            <a:ext cx="7725853" cy="2229161"/>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7" name="Content Placeholder 4">
            <a:extLst>
              <a:ext uri="{FF2B5EF4-FFF2-40B4-BE49-F238E27FC236}">
                <a16:creationId xmlns:a16="http://schemas.microsoft.com/office/drawing/2014/main" id="{3BE4B8E3-191A-141A-B816-F0B2043E63B4}"/>
              </a:ext>
            </a:extLst>
          </p:cNvPr>
          <p:cNvSpPr txBox="1">
            <a:spLocks/>
          </p:cNvSpPr>
          <p:nvPr/>
        </p:nvSpPr>
        <p:spPr>
          <a:xfrm>
            <a:off x="770010" y="182562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average mass carried by F9 v1.1 is 2534.7 kg</a:t>
            </a:r>
          </a:p>
        </p:txBody>
      </p:sp>
      <p:pic>
        <p:nvPicPr>
          <p:cNvPr id="8" name="Picture 7">
            <a:extLst>
              <a:ext uri="{FF2B5EF4-FFF2-40B4-BE49-F238E27FC236}">
                <a16:creationId xmlns:a16="http://schemas.microsoft.com/office/drawing/2014/main" id="{067DC63B-B618-897E-DF95-A0463F2E8532}"/>
              </a:ext>
            </a:extLst>
          </p:cNvPr>
          <p:cNvPicPr>
            <a:picLocks noChangeAspect="1"/>
          </p:cNvPicPr>
          <p:nvPr/>
        </p:nvPicPr>
        <p:blipFill>
          <a:blip r:embed="rId3"/>
          <a:stretch>
            <a:fillRect/>
          </a:stretch>
        </p:blipFill>
        <p:spPr>
          <a:xfrm>
            <a:off x="2553402" y="2538288"/>
            <a:ext cx="8526065" cy="178142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First success landing on group pad is 2015-12-22</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8F4FD536-A792-5E5E-3139-E9E66F376152}"/>
              </a:ext>
            </a:extLst>
          </p:cNvPr>
          <p:cNvPicPr>
            <a:picLocks noChangeAspect="1"/>
          </p:cNvPicPr>
          <p:nvPr/>
        </p:nvPicPr>
        <p:blipFill>
          <a:blip r:embed="rId3"/>
          <a:stretch>
            <a:fillRect/>
          </a:stretch>
        </p:blipFill>
        <p:spPr>
          <a:xfrm>
            <a:off x="2018731" y="2481130"/>
            <a:ext cx="8154538" cy="189574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Those booster met requirements are F9 FT B102x series shown above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F863677-921B-354D-FD81-43C9E330B4D4}"/>
              </a:ext>
            </a:extLst>
          </p:cNvPr>
          <p:cNvPicPr>
            <a:picLocks noChangeAspect="1"/>
          </p:cNvPicPr>
          <p:nvPr/>
        </p:nvPicPr>
        <p:blipFill>
          <a:blip r:embed="rId3"/>
          <a:stretch>
            <a:fillRect/>
          </a:stretch>
        </p:blipFill>
        <p:spPr>
          <a:xfrm>
            <a:off x="1262961" y="2524713"/>
            <a:ext cx="9869277" cy="295316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825981" y="1532777"/>
            <a:ext cx="10540037" cy="397055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ETL process on SPACEX project before predicting risk of landing ships per case</a:t>
            </a:r>
          </a:p>
          <a:p>
            <a:pPr lvl="1">
              <a:lnSpc>
                <a:spcPct val="100000"/>
              </a:lnSpc>
              <a:spcBef>
                <a:spcPts val="1400"/>
              </a:spcBef>
            </a:pPr>
            <a:r>
              <a:rPr lang="en-US" sz="1800" dirty="0">
                <a:solidFill>
                  <a:schemeClr val="accent3">
                    <a:lumMod val="25000"/>
                  </a:schemeClr>
                </a:solidFill>
                <a:latin typeface="Abadi" panose="020B0604020104020204" pitchFamily="34" charset="0"/>
              </a:rPr>
              <a:t>Extract data from Wikipedia.SPACEX (Request.GET and Beautiful Soup.find)</a:t>
            </a:r>
          </a:p>
          <a:p>
            <a:pPr lvl="1">
              <a:lnSpc>
                <a:spcPct val="100000"/>
              </a:lnSpc>
              <a:spcBef>
                <a:spcPts val="1400"/>
              </a:spcBef>
            </a:pPr>
            <a:r>
              <a:rPr lang="en-US" sz="1800" dirty="0">
                <a:solidFill>
                  <a:schemeClr val="accent3">
                    <a:lumMod val="25000"/>
                  </a:schemeClr>
                </a:solidFill>
                <a:latin typeface="Abadi" panose="020B0604020104020204" pitchFamily="34" charset="0"/>
              </a:rPr>
              <a:t>Visualizing data on local host webpage with multiple filter factors (ships, landing site, mass size)</a:t>
            </a:r>
          </a:p>
          <a:p>
            <a:pPr lvl="1">
              <a:lnSpc>
                <a:spcPct val="100000"/>
              </a:lnSpc>
              <a:spcBef>
                <a:spcPts val="1400"/>
              </a:spcBef>
            </a:pPr>
            <a:r>
              <a:rPr lang="en-US" sz="1800" dirty="0">
                <a:solidFill>
                  <a:schemeClr val="accent3">
                    <a:lumMod val="25000"/>
                  </a:schemeClr>
                </a:solidFill>
                <a:latin typeface="Abadi" panose="020B0604020104020204" pitchFamily="34" charset="0"/>
              </a:rPr>
              <a:t>Transforming data with better categories (success class (0,1))</a:t>
            </a:r>
          </a:p>
          <a:p>
            <a:pPr lvl="1">
              <a:lnSpc>
                <a:spcPct val="100000"/>
              </a:lnSpc>
              <a:spcBef>
                <a:spcPts val="1400"/>
              </a:spcBef>
            </a:pPr>
            <a:r>
              <a:rPr lang="en-US" sz="1800" dirty="0">
                <a:solidFill>
                  <a:schemeClr val="accent3">
                    <a:lumMod val="25000"/>
                  </a:schemeClr>
                </a:solidFill>
                <a:latin typeface="Abadi" panose="020B0604020104020204" pitchFamily="34" charset="0"/>
              </a:rPr>
              <a:t>Splitting data to test and train data-subset before applying multiple ML model to predict (KNN, SVM, Logistic Regression)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Turning out the full prediction scales with multiple predicting models, top choice of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There is total 71 missions of success and failures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924884AE-231C-58A9-7C7C-5CC28B878D7D}"/>
              </a:ext>
            </a:extLst>
          </p:cNvPr>
          <p:cNvPicPr>
            <a:picLocks noChangeAspect="1"/>
          </p:cNvPicPr>
          <p:nvPr/>
        </p:nvPicPr>
        <p:blipFill>
          <a:blip r:embed="rId3"/>
          <a:stretch>
            <a:fillRect/>
          </a:stretch>
        </p:blipFill>
        <p:spPr>
          <a:xfrm>
            <a:off x="1142308" y="2528762"/>
            <a:ext cx="9907383" cy="180047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3927"/>
            <a:ext cx="9745589" cy="477303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That is a long list of boosters of F9 B5 B104, 105, 106 series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8" name="Picture 7">
            <a:extLst>
              <a:ext uri="{FF2B5EF4-FFF2-40B4-BE49-F238E27FC236}">
                <a16:creationId xmlns:a16="http://schemas.microsoft.com/office/drawing/2014/main" id="{AB870EAF-C96A-9F42-8980-05927B1C6F20}"/>
              </a:ext>
            </a:extLst>
          </p:cNvPr>
          <p:cNvPicPr>
            <a:picLocks noChangeAspect="1"/>
          </p:cNvPicPr>
          <p:nvPr/>
        </p:nvPicPr>
        <p:blipFill>
          <a:blip r:embed="rId3"/>
          <a:stretch>
            <a:fillRect/>
          </a:stretch>
        </p:blipFill>
        <p:spPr>
          <a:xfrm>
            <a:off x="1754228" y="1764385"/>
            <a:ext cx="6204007" cy="3689688"/>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51709"/>
            <a:ext cx="10110426" cy="4625254"/>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List the failed landing outcomes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They are F9 v1.1 B1012 and B1015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9" name="Picture 8">
            <a:extLst>
              <a:ext uri="{FF2B5EF4-FFF2-40B4-BE49-F238E27FC236}">
                <a16:creationId xmlns:a16="http://schemas.microsoft.com/office/drawing/2014/main" id="{EDA25709-3C6F-BF83-F95E-2BFF9DEED37C}"/>
              </a:ext>
            </a:extLst>
          </p:cNvPr>
          <p:cNvPicPr>
            <a:picLocks noChangeAspect="1"/>
          </p:cNvPicPr>
          <p:nvPr/>
        </p:nvPicPr>
        <p:blipFill>
          <a:blip r:embed="rId3"/>
          <a:stretch>
            <a:fillRect/>
          </a:stretch>
        </p:blipFill>
        <p:spPr>
          <a:xfrm>
            <a:off x="1123256" y="2371577"/>
            <a:ext cx="9945488" cy="211484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There is an outcome list classifying as above as (10,5,5,5,3,2,1,1)</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a:extLst>
              <a:ext uri="{FF2B5EF4-FFF2-40B4-BE49-F238E27FC236}">
                <a16:creationId xmlns:a16="http://schemas.microsoft.com/office/drawing/2014/main" id="{6943A331-9210-8E06-0AA0-87B106F47770}"/>
              </a:ext>
            </a:extLst>
          </p:cNvPr>
          <p:cNvPicPr>
            <a:picLocks noChangeAspect="1"/>
          </p:cNvPicPr>
          <p:nvPr/>
        </p:nvPicPr>
        <p:blipFill>
          <a:blip r:embed="rId3"/>
          <a:stretch>
            <a:fillRect/>
          </a:stretch>
        </p:blipFill>
        <p:spPr>
          <a:xfrm>
            <a:off x="3181927" y="2741531"/>
            <a:ext cx="6904445" cy="291507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514109"/>
            <a:ext cx="9745589" cy="662854"/>
          </a:xfrm>
          <a:prstGeom prst="rect">
            <a:avLst/>
          </a:prstGeom>
        </p:spPr>
        <p:txBody>
          <a:bodyPr lIns="91440" tIns="45720" rIns="91440" bIns="45720" anchor="t">
            <a:normAutofit fontScale="92500"/>
          </a:bodyPr>
          <a:lstStyle/>
          <a:p>
            <a:r>
              <a:rPr lang="en-US" dirty="0"/>
              <a:t>All launching sites are located on both coast sides as 2 red markers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Launching Sites</a:t>
            </a:r>
          </a:p>
        </p:txBody>
      </p:sp>
      <p:pic>
        <p:nvPicPr>
          <p:cNvPr id="8" name="Picture 7">
            <a:extLst>
              <a:ext uri="{FF2B5EF4-FFF2-40B4-BE49-F238E27FC236}">
                <a16:creationId xmlns:a16="http://schemas.microsoft.com/office/drawing/2014/main" id="{D9C40B34-7C2B-F859-86D1-0CCE065D10EA}"/>
              </a:ext>
            </a:extLst>
          </p:cNvPr>
          <p:cNvPicPr>
            <a:picLocks noChangeAspect="1"/>
          </p:cNvPicPr>
          <p:nvPr/>
        </p:nvPicPr>
        <p:blipFill>
          <a:blip r:embed="rId3"/>
          <a:stretch>
            <a:fillRect/>
          </a:stretch>
        </p:blipFill>
        <p:spPr>
          <a:xfrm>
            <a:off x="2179782" y="1325590"/>
            <a:ext cx="7379854" cy="396373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403273"/>
            <a:ext cx="9745589" cy="773690"/>
          </a:xfrm>
          <a:prstGeom prst="rect">
            <a:avLst/>
          </a:prstGeom>
        </p:spPr>
        <p:txBody>
          <a:bodyPr lIns="91440" tIns="45720" rIns="91440" bIns="45720" anchor="t">
            <a:normAutofit fontScale="92500" lnSpcReduction="10000"/>
          </a:bodyPr>
          <a:lstStyle/>
          <a:p>
            <a:pPr>
              <a:spcBef>
                <a:spcPts val="1400"/>
              </a:spcBef>
            </a:pPr>
            <a:r>
              <a:rPr lang="en-US" dirty="0">
                <a:solidFill>
                  <a:schemeClr val="accent3">
                    <a:lumMod val="25000"/>
                  </a:schemeClr>
                </a:solidFill>
              </a:rPr>
              <a:t>There are 2 marker clusters for both main group of sites, each has 2 outcome coloring as blue and red tags</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Landing outcomes at site groups</a:t>
            </a:r>
          </a:p>
        </p:txBody>
      </p:sp>
      <p:pic>
        <p:nvPicPr>
          <p:cNvPr id="7" name="Picture 6">
            <a:extLst>
              <a:ext uri="{FF2B5EF4-FFF2-40B4-BE49-F238E27FC236}">
                <a16:creationId xmlns:a16="http://schemas.microsoft.com/office/drawing/2014/main" id="{8404111D-18E6-ADA8-8953-95B211AB0BBA}"/>
              </a:ext>
            </a:extLst>
          </p:cNvPr>
          <p:cNvPicPr>
            <a:picLocks noChangeAspect="1"/>
          </p:cNvPicPr>
          <p:nvPr/>
        </p:nvPicPr>
        <p:blipFill>
          <a:blip r:embed="rId3"/>
          <a:stretch>
            <a:fillRect/>
          </a:stretch>
        </p:blipFill>
        <p:spPr>
          <a:xfrm>
            <a:off x="960582" y="1321225"/>
            <a:ext cx="8770880" cy="384852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839216"/>
            <a:ext cx="8597827" cy="707187"/>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Given 2 points, 1 from the resident area, another in ocean, the measured distance as shown as 13.58 km</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measurement</a:t>
            </a:r>
          </a:p>
        </p:txBody>
      </p:sp>
      <p:pic>
        <p:nvPicPr>
          <p:cNvPr id="10" name="Picture 9">
            <a:extLst>
              <a:ext uri="{FF2B5EF4-FFF2-40B4-BE49-F238E27FC236}">
                <a16:creationId xmlns:a16="http://schemas.microsoft.com/office/drawing/2014/main" id="{55CE27CD-C612-5641-7B96-AB66038BDD8E}"/>
              </a:ext>
            </a:extLst>
          </p:cNvPr>
          <p:cNvPicPr>
            <a:picLocks noChangeAspect="1"/>
          </p:cNvPicPr>
          <p:nvPr/>
        </p:nvPicPr>
        <p:blipFill>
          <a:blip r:embed="rId3"/>
          <a:stretch>
            <a:fillRect/>
          </a:stretch>
        </p:blipFill>
        <p:spPr>
          <a:xfrm>
            <a:off x="1173017" y="1434245"/>
            <a:ext cx="6253229" cy="4058424"/>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394691"/>
            <a:ext cx="9745589" cy="4782272"/>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KSC LC-39A has the highest success rate and counts</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000" dirty="0">
                <a:solidFill>
                  <a:schemeClr val="accent3">
                    <a:lumMod val="25000"/>
                  </a:schemeClr>
                </a:solidFill>
                <a:latin typeface="Abadi"/>
              </a:rPr>
              <a:t>launch success count for all sites</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02F871AD-8A74-01F2-851C-2B96F46A740A}"/>
              </a:ext>
            </a:extLst>
          </p:cNvPr>
          <p:cNvPicPr>
            <a:picLocks noChangeAspect="1"/>
          </p:cNvPicPr>
          <p:nvPr/>
        </p:nvPicPr>
        <p:blipFill>
          <a:blip r:embed="rId3"/>
          <a:stretch>
            <a:fillRect/>
          </a:stretch>
        </p:blipFill>
        <p:spPr>
          <a:xfrm>
            <a:off x="1330327" y="1804327"/>
            <a:ext cx="7384445" cy="3504618"/>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7" y="2248285"/>
            <a:ext cx="10530113" cy="25995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Providing that SPACEX has goal of cutting landing cost by reuse those ship. This project is aim for predicting the success lading rate for each time and thus help SPACEX and other businesses get more insight of future tries</a:t>
            </a:r>
          </a:p>
          <a:p>
            <a:pPr>
              <a:spcBef>
                <a:spcPts val="1400"/>
              </a:spcBef>
            </a:pPr>
            <a:r>
              <a:rPr lang="en-US" sz="2200" dirty="0">
                <a:solidFill>
                  <a:schemeClr val="accent3">
                    <a:lumMod val="25000"/>
                  </a:schemeClr>
                </a:solidFill>
                <a:latin typeface="Abadi" panose="020B0604020104020204" pitchFamily="34" charset="0"/>
              </a:rPr>
              <a:t>The question is what and how to predict the landing success rate for those ships base on given data of those previous trials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KSC LC-39A has 76.9% of success rates</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000" dirty="0">
                <a:solidFill>
                  <a:schemeClr val="accent3">
                    <a:lumMod val="25000"/>
                  </a:schemeClr>
                </a:solidFill>
                <a:latin typeface="Abadi"/>
              </a:rPr>
              <a:t>launch site with highest launch success ratio</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68C89686-91E8-0A71-33D4-84B7840CB600}"/>
              </a:ext>
            </a:extLst>
          </p:cNvPr>
          <p:cNvPicPr>
            <a:picLocks noChangeAspect="1"/>
          </p:cNvPicPr>
          <p:nvPr/>
        </p:nvPicPr>
        <p:blipFill>
          <a:blip r:embed="rId3"/>
          <a:stretch>
            <a:fillRect/>
          </a:stretch>
        </p:blipFill>
        <p:spPr>
          <a:xfrm>
            <a:off x="906390" y="1385602"/>
            <a:ext cx="8916644" cy="4086795"/>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lnSpcReduction="10000"/>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Within the range of payload from 1k to 9k, there is an inequal distribution of success rates on booster versions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000" dirty="0">
                <a:solidFill>
                  <a:schemeClr val="accent3">
                    <a:lumMod val="25000"/>
                  </a:schemeClr>
                </a:solidFill>
                <a:latin typeface="Abadi" panose="020B0604020104020204" pitchFamily="34" charset="0"/>
              </a:rPr>
              <a:t>Payload vs. Launch Outcome for all sites</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CD7A130E-8337-1044-0382-DF1B1F4C74E0}"/>
              </a:ext>
            </a:extLst>
          </p:cNvPr>
          <p:cNvPicPr>
            <a:picLocks noChangeAspect="1"/>
          </p:cNvPicPr>
          <p:nvPr/>
        </p:nvPicPr>
        <p:blipFill>
          <a:blip r:embed="rId3"/>
          <a:stretch>
            <a:fillRect/>
          </a:stretch>
        </p:blipFill>
        <p:spPr>
          <a:xfrm>
            <a:off x="1266868" y="1575377"/>
            <a:ext cx="5721761" cy="307865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474237"/>
            <a:ext cx="10515601" cy="4419465"/>
          </a:xfrm>
          <a:prstGeom prst="rect">
            <a:avLst/>
          </a:prstGeom>
        </p:spPr>
        <p:txBody>
          <a:bodyPr vert="horz" lIns="91440" tIns="45720" rIns="91440" bIns="45720" rtlCol="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Model has the highest classification accuracy is the Decision Tree Model with score of 90.5% (testing set) and accuracy of 83.3% (training set)</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6" name="Chart 5">
            <a:extLst>
              <a:ext uri="{FF2B5EF4-FFF2-40B4-BE49-F238E27FC236}">
                <a16:creationId xmlns:a16="http://schemas.microsoft.com/office/drawing/2014/main" id="{560118D5-8DB9-2B0B-CBBC-22FCE404C92F}"/>
              </a:ext>
            </a:extLst>
          </p:cNvPr>
          <p:cNvGraphicFramePr/>
          <p:nvPr>
            <p:extLst>
              <p:ext uri="{D42A27DB-BD31-4B8C-83A1-F6EECF244321}">
                <p14:modId xmlns:p14="http://schemas.microsoft.com/office/powerpoint/2010/main" val="1107167436"/>
              </p:ext>
            </p:extLst>
          </p:nvPr>
        </p:nvGraphicFramePr>
        <p:xfrm>
          <a:off x="1929363" y="1342366"/>
          <a:ext cx="5423159" cy="392697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520890"/>
            <a:ext cx="10687961" cy="434809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With the highest rate of un/expected and predicted outcome, this Decision Tree is the best fit model in this use case</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87C4038E-88CD-B9BE-C4D6-85A7B7E5EC50}"/>
              </a:ext>
            </a:extLst>
          </p:cNvPr>
          <p:cNvPicPr>
            <a:picLocks noChangeAspect="1"/>
          </p:cNvPicPr>
          <p:nvPr/>
        </p:nvPicPr>
        <p:blipFill>
          <a:blip r:embed="rId3"/>
          <a:stretch>
            <a:fillRect/>
          </a:stretch>
        </p:blipFill>
        <p:spPr>
          <a:xfrm>
            <a:off x="5058079" y="1913261"/>
            <a:ext cx="4806641" cy="451395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NASA boosters is 111,268 kg</a:t>
            </a:r>
          </a:p>
          <a:p>
            <a:pPr>
              <a:lnSpc>
                <a:spcPct val="100000"/>
              </a:lnSpc>
              <a:spcBef>
                <a:spcPts val="1400"/>
              </a:spcBef>
            </a:pPr>
            <a:r>
              <a:rPr lang="en-US" sz="2200" dirty="0">
                <a:solidFill>
                  <a:schemeClr val="accent3">
                    <a:lumMod val="25000"/>
                  </a:schemeClr>
                </a:solidFill>
                <a:latin typeface="Abadi" panose="020B0604020104020204" pitchFamily="34" charset="0"/>
              </a:rPr>
              <a:t>There is total 71 missions of success and failures of Falcon 9 project</a:t>
            </a:r>
          </a:p>
          <a:p>
            <a:pPr>
              <a:lnSpc>
                <a:spcPct val="100000"/>
              </a:lnSpc>
              <a:spcBef>
                <a:spcPts val="1400"/>
              </a:spcBef>
            </a:pPr>
            <a:r>
              <a:rPr lang="en-US" sz="2200" dirty="0">
                <a:solidFill>
                  <a:schemeClr val="accent3">
                    <a:lumMod val="25000"/>
                  </a:schemeClr>
                </a:solidFill>
                <a:latin typeface="Abadi"/>
              </a:rPr>
              <a:t>KSC LC-39A has the highest success rate and counts</a:t>
            </a:r>
            <a:endParaRPr lang="en-US" sz="24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Decision Tree is the best fit model to predict in this use case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hlinkClick r:id="rId4"/>
              </a:rPr>
              <a:t>All GitHub code of working project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Extra visualization part (</a:t>
            </a:r>
            <a:r>
              <a:rPr lang="en-US" sz="2200" dirty="0">
                <a:solidFill>
                  <a:schemeClr val="accent3">
                    <a:lumMod val="25000"/>
                  </a:schemeClr>
                </a:solidFill>
                <a:latin typeface="Abadi" panose="020B0604020104020204" pitchFamily="34" charset="0"/>
                <a:hlinkClick r:id="rId5"/>
              </a:rPr>
              <a:t>GitHub link</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Supportive tasks of Python, Seaborn, Dash,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NumPy, Matplotlib, SQL Alchemy</a:t>
            </a:r>
          </a:p>
          <a:p>
            <a:pPr>
              <a:lnSpc>
                <a:spcPct val="100000"/>
              </a:lnSpc>
              <a:spcBef>
                <a:spcPts val="1400"/>
              </a:spcBef>
            </a:pPr>
            <a:r>
              <a:rPr lang="en-US" sz="2200" dirty="0">
                <a:solidFill>
                  <a:schemeClr val="accent3">
                    <a:lumMod val="25000"/>
                  </a:schemeClr>
                </a:solidFill>
                <a:latin typeface="Abadi" panose="020B0604020104020204" pitchFamily="34" charset="0"/>
              </a:rPr>
              <a:t>Strongly thanks to IBM Professional Training Group</a:t>
            </a:r>
          </a:p>
          <a:p>
            <a:pPr>
              <a:lnSpc>
                <a:spcPct val="100000"/>
              </a:lnSpc>
              <a:spcBef>
                <a:spcPts val="1400"/>
              </a:spcBef>
            </a:pPr>
            <a:r>
              <a:rPr lang="en-US" sz="2200" dirty="0">
                <a:solidFill>
                  <a:schemeClr val="accent3">
                    <a:lumMod val="25000"/>
                  </a:schemeClr>
                </a:solidFill>
                <a:latin typeface="Abadi" panose="020B0604020104020204" pitchFamily="34" charset="0"/>
              </a:rPr>
              <a:t>Best thank to Coursera</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57904"/>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7200" dirty="0">
                <a:solidFill>
                  <a:schemeClr val="accent3">
                    <a:lumMod val="25000"/>
                  </a:schemeClr>
                </a:solidFill>
                <a:latin typeface="Abadi"/>
              </a:rPr>
              <a:t>Data collection methodology:</a:t>
            </a:r>
          </a:p>
          <a:p>
            <a:pPr lvl="1">
              <a:lnSpc>
                <a:spcPct val="120000"/>
              </a:lnSpc>
              <a:spcBef>
                <a:spcPts val="1400"/>
              </a:spcBef>
            </a:pPr>
            <a:r>
              <a:rPr lang="en-US" sz="5600" dirty="0">
                <a:solidFill>
                  <a:schemeClr val="bg2">
                    <a:lumMod val="50000"/>
                  </a:schemeClr>
                </a:solidFill>
                <a:latin typeface="Abadi"/>
              </a:rPr>
              <a:t>Understand the SPACEX REST API provided from </a:t>
            </a:r>
            <a:r>
              <a:rPr lang="en-US" sz="5600" dirty="0" err="1">
                <a:solidFill>
                  <a:schemeClr val="bg2">
                    <a:lumMod val="50000"/>
                  </a:schemeClr>
                </a:solidFill>
                <a:latin typeface="Abadi"/>
              </a:rPr>
              <a:t>api.spacexdata.com</a:t>
            </a:r>
            <a:r>
              <a:rPr lang="en-US" sz="5600" dirty="0">
                <a:solidFill>
                  <a:schemeClr val="bg2">
                    <a:lumMod val="50000"/>
                  </a:schemeClr>
                </a:solidFill>
                <a:latin typeface="Abadi"/>
              </a:rPr>
              <a:t>/v4/</a:t>
            </a:r>
          </a:p>
          <a:p>
            <a:pPr lvl="1">
              <a:lnSpc>
                <a:spcPct val="120000"/>
              </a:lnSpc>
              <a:spcBef>
                <a:spcPts val="1400"/>
              </a:spcBef>
            </a:pPr>
            <a:r>
              <a:rPr lang="en-US" sz="5600" dirty="0">
                <a:solidFill>
                  <a:schemeClr val="bg2">
                    <a:lumMod val="50000"/>
                  </a:schemeClr>
                </a:solidFill>
                <a:latin typeface="Abadi"/>
              </a:rPr>
              <a:t>Study the open-web-source Wikipedia for better understanding data’s type and structure</a:t>
            </a:r>
          </a:p>
          <a:p>
            <a:pPr>
              <a:lnSpc>
                <a:spcPct val="120000"/>
              </a:lnSpc>
              <a:spcBef>
                <a:spcPts val="1400"/>
              </a:spcBef>
            </a:pPr>
            <a:r>
              <a:rPr lang="en-US" sz="7200" dirty="0">
                <a:solidFill>
                  <a:schemeClr val="accent3">
                    <a:lumMod val="25000"/>
                  </a:schemeClr>
                </a:solidFill>
                <a:latin typeface="Abadi"/>
              </a:rPr>
              <a:t>Perform data wrangling</a:t>
            </a:r>
          </a:p>
          <a:p>
            <a:pPr lvl="1">
              <a:lnSpc>
                <a:spcPct val="120000"/>
              </a:lnSpc>
              <a:spcBef>
                <a:spcPts val="1400"/>
              </a:spcBef>
            </a:pPr>
            <a:r>
              <a:rPr lang="en-US" sz="5600" dirty="0">
                <a:solidFill>
                  <a:schemeClr val="bg2">
                    <a:lumMod val="50000"/>
                  </a:schemeClr>
                </a:solidFill>
                <a:latin typeface="Abadi"/>
              </a:rPr>
              <a:t>Using the requests library with get method to obtain data package</a:t>
            </a:r>
          </a:p>
          <a:p>
            <a:pPr lvl="1">
              <a:lnSpc>
                <a:spcPct val="120000"/>
              </a:lnSpc>
              <a:spcBef>
                <a:spcPts val="1400"/>
              </a:spcBef>
            </a:pPr>
            <a:r>
              <a:rPr lang="en-US" sz="5600" dirty="0">
                <a:solidFill>
                  <a:schemeClr val="bg2">
                    <a:lumMod val="50000"/>
                  </a:schemeClr>
                </a:solidFill>
                <a:latin typeface="Abadi"/>
              </a:rPr>
              <a:t>Using bs4.BeautifulSoup to break data down to smaller data chunks with better structure</a:t>
            </a:r>
          </a:p>
          <a:p>
            <a:pPr>
              <a:lnSpc>
                <a:spcPct val="120000"/>
              </a:lnSpc>
              <a:spcBef>
                <a:spcPts val="1400"/>
              </a:spcBef>
            </a:pPr>
            <a:r>
              <a:rPr lang="en-US" sz="72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7200" dirty="0">
                <a:solidFill>
                  <a:schemeClr val="accent3">
                    <a:lumMod val="25000"/>
                  </a:schemeClr>
                </a:solidFill>
                <a:latin typeface="Abadi"/>
              </a:rPr>
              <a:t>Perform interactive visual analytics using Folium and </a:t>
            </a:r>
            <a:r>
              <a:rPr lang="en-US" sz="7200" dirty="0" err="1">
                <a:solidFill>
                  <a:schemeClr val="accent3">
                    <a:lumMod val="25000"/>
                  </a:schemeClr>
                </a:solidFill>
                <a:latin typeface="Abadi"/>
              </a:rPr>
              <a:t>Plotly</a:t>
            </a:r>
            <a:r>
              <a:rPr lang="en-US" sz="7200" dirty="0">
                <a:solidFill>
                  <a:schemeClr val="accent3">
                    <a:lumMod val="25000"/>
                  </a:schemeClr>
                </a:solidFill>
                <a:latin typeface="Abadi"/>
              </a:rPr>
              <a:t> Dash</a:t>
            </a:r>
          </a:p>
          <a:p>
            <a:pPr>
              <a:lnSpc>
                <a:spcPct val="120000"/>
              </a:lnSpc>
              <a:spcBef>
                <a:spcPts val="1400"/>
              </a:spcBef>
            </a:pPr>
            <a:r>
              <a:rPr lang="en-US" sz="7200" dirty="0">
                <a:solidFill>
                  <a:schemeClr val="accent3">
                    <a:lumMod val="25000"/>
                  </a:schemeClr>
                </a:solidFill>
                <a:latin typeface="Abadi"/>
              </a:rPr>
              <a:t>Perform predictive analysis using classification models</a:t>
            </a:r>
          </a:p>
          <a:p>
            <a:pPr lvl="1">
              <a:lnSpc>
                <a:spcPct val="120000"/>
              </a:lnSpc>
              <a:spcBef>
                <a:spcPts val="1400"/>
              </a:spcBef>
            </a:pPr>
            <a:r>
              <a:rPr lang="en-US" sz="5600" dirty="0">
                <a:solidFill>
                  <a:schemeClr val="bg2">
                    <a:lumMod val="50000"/>
                  </a:schemeClr>
                </a:solidFill>
                <a:latin typeface="Abadi"/>
              </a:rPr>
              <a:t>Using GridSearchCV on structured-normalized dataset for better evaluate the factors affect outcome then configuring different ML predicting models and utilize score and best_params_ to evaluate models’ efficiency.</a:t>
            </a:r>
            <a:endParaRPr lang="en-US" sz="56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This is the first step of project:</a:t>
            </a:r>
          </a:p>
          <a:p>
            <a:pPr lvl="1">
              <a:lnSpc>
                <a:spcPct val="100000"/>
              </a:lnSpc>
              <a:spcBef>
                <a:spcPts val="1400"/>
              </a:spcBef>
            </a:pPr>
            <a:r>
              <a:rPr lang="en-US" sz="1800" dirty="0">
                <a:solidFill>
                  <a:schemeClr val="accent3">
                    <a:lumMod val="25000"/>
                  </a:schemeClr>
                </a:solidFill>
                <a:latin typeface="Abadi" panose="020B0604020104020204" pitchFamily="34" charset="0"/>
              </a:rPr>
              <a:t>Data is collect through wikipedia webpage of SPACEX landing trials</a:t>
            </a:r>
          </a:p>
          <a:p>
            <a:pPr lvl="1">
              <a:lnSpc>
                <a:spcPct val="100000"/>
              </a:lnSpc>
              <a:spcBef>
                <a:spcPts val="1400"/>
              </a:spcBef>
            </a:pPr>
            <a:r>
              <a:rPr lang="en-US" sz="1800" dirty="0">
                <a:solidFill>
                  <a:schemeClr val="accent3">
                    <a:lumMod val="25000"/>
                  </a:schemeClr>
                </a:solidFill>
                <a:latin typeface="Abadi" panose="020B0604020104020204" pitchFamily="34" charset="0"/>
              </a:rPr>
              <a:t>To collect data, we need to understand the SPACEX API of how data is structured</a:t>
            </a:r>
          </a:p>
          <a:p>
            <a:pPr lvl="1">
              <a:lnSpc>
                <a:spcPct val="100000"/>
              </a:lnSpc>
              <a:spcBef>
                <a:spcPts val="1400"/>
              </a:spcBef>
            </a:pPr>
            <a:r>
              <a:rPr lang="en-US" sz="1800" dirty="0">
                <a:solidFill>
                  <a:schemeClr val="accent3">
                    <a:lumMod val="25000"/>
                  </a:schemeClr>
                </a:solidFill>
                <a:latin typeface="Abadi" panose="020B0604020104020204" pitchFamily="34" charset="0"/>
              </a:rPr>
              <a:t>Applying data scrapping techniques to obtain data and put them in data frames for later usages</a:t>
            </a:r>
          </a:p>
          <a:p>
            <a:pPr>
              <a:lnSpc>
                <a:spcPct val="100000"/>
              </a:lnSpc>
              <a:spcBef>
                <a:spcPts val="1400"/>
              </a:spcBef>
            </a:pPr>
            <a:r>
              <a:rPr lang="en-US" sz="2200" dirty="0">
                <a:solidFill>
                  <a:schemeClr val="accent3">
                    <a:lumMod val="25000"/>
                  </a:schemeClr>
                </a:solidFill>
                <a:latin typeface="Abadi" panose="020B0604020104020204" pitchFamily="34" charset="0"/>
              </a:rPr>
              <a:t>Data collection flow:</a:t>
            </a:r>
          </a:p>
          <a:p>
            <a:pPr lvl="1">
              <a:lnSpc>
                <a:spcPct val="100000"/>
              </a:lnSpc>
              <a:spcBef>
                <a:spcPts val="1400"/>
              </a:spcBef>
            </a:pPr>
            <a:r>
              <a:rPr lang="en-US" sz="1800" dirty="0">
                <a:solidFill>
                  <a:schemeClr val="accent3">
                    <a:lumMod val="25000"/>
                  </a:schemeClr>
                </a:solidFill>
                <a:latin typeface="Abadi" panose="020B0604020104020204" pitchFamily="34" charset="0"/>
              </a:rPr>
              <a:t>Define data source —&gt; Understand how data is structured —&gt; Extract data and organize them</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hlinkClick r:id="rId3"/>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Data: SPACE X Data Source link</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4"/>
              </a:rPr>
              <a:t>Data API structure link</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5"/>
              </a:rPr>
              <a:t>Project link: GitHub link</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7" name="Rectangle 6">
            <a:extLst>
              <a:ext uri="{FF2B5EF4-FFF2-40B4-BE49-F238E27FC236}">
                <a16:creationId xmlns:a16="http://schemas.microsoft.com/office/drawing/2014/main" id="{259874E8-7611-20BC-F555-AA11D283611B}"/>
              </a:ext>
            </a:extLst>
          </p:cNvPr>
          <p:cNvSpPr/>
          <p:nvPr/>
        </p:nvSpPr>
        <p:spPr>
          <a:xfrm>
            <a:off x="5894517" y="2874017"/>
            <a:ext cx="1193369" cy="118806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SPACEX v4 data structure</a:t>
            </a:r>
          </a:p>
        </p:txBody>
      </p:sp>
      <p:sp>
        <p:nvSpPr>
          <p:cNvPr id="8" name="Rectangle 7">
            <a:extLst>
              <a:ext uri="{FF2B5EF4-FFF2-40B4-BE49-F238E27FC236}">
                <a16:creationId xmlns:a16="http://schemas.microsoft.com/office/drawing/2014/main" id="{54E17AE0-80E1-9CAE-B52E-A94471676301}"/>
              </a:ext>
            </a:extLst>
          </p:cNvPr>
          <p:cNvSpPr/>
          <p:nvPr/>
        </p:nvSpPr>
        <p:spPr>
          <a:xfrm>
            <a:off x="8614032" y="1898542"/>
            <a:ext cx="1193369" cy="6586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Capsules</a:t>
            </a:r>
          </a:p>
        </p:txBody>
      </p:sp>
      <p:cxnSp>
        <p:nvCxnSpPr>
          <p:cNvPr id="14" name="Straight Arrow Connector 13">
            <a:extLst>
              <a:ext uri="{FF2B5EF4-FFF2-40B4-BE49-F238E27FC236}">
                <a16:creationId xmlns:a16="http://schemas.microsoft.com/office/drawing/2014/main" id="{145154A1-97F8-51A4-B045-C9A25913DCDB}"/>
              </a:ext>
            </a:extLst>
          </p:cNvPr>
          <p:cNvCxnSpPr>
            <a:cxnSpLocks/>
            <a:stCxn id="7" idx="3"/>
            <a:endCxn id="8" idx="1"/>
          </p:cNvCxnSpPr>
          <p:nvPr/>
        </p:nvCxnSpPr>
        <p:spPr>
          <a:xfrm flipV="1">
            <a:off x="7087886" y="2227881"/>
            <a:ext cx="1526146" cy="1240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2EBC844-3DD8-F1BF-0D35-EC1E9017DBDB}"/>
              </a:ext>
            </a:extLst>
          </p:cNvPr>
          <p:cNvSpPr/>
          <p:nvPr/>
        </p:nvSpPr>
        <p:spPr>
          <a:xfrm>
            <a:off x="8614032" y="3138710"/>
            <a:ext cx="1193369" cy="6586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Core</a:t>
            </a:r>
          </a:p>
        </p:txBody>
      </p:sp>
      <p:cxnSp>
        <p:nvCxnSpPr>
          <p:cNvPr id="19" name="Straight Arrow Connector 18">
            <a:extLst>
              <a:ext uri="{FF2B5EF4-FFF2-40B4-BE49-F238E27FC236}">
                <a16:creationId xmlns:a16="http://schemas.microsoft.com/office/drawing/2014/main" id="{3C20306D-02A3-4EDB-F919-B26DB1A852B6}"/>
              </a:ext>
            </a:extLst>
          </p:cNvPr>
          <p:cNvCxnSpPr>
            <a:cxnSpLocks/>
            <a:stCxn id="7" idx="3"/>
            <a:endCxn id="17" idx="1"/>
          </p:cNvCxnSpPr>
          <p:nvPr/>
        </p:nvCxnSpPr>
        <p:spPr>
          <a:xfrm>
            <a:off x="7087886" y="3468049"/>
            <a:ext cx="152614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332A43C-331E-435A-9EC4-0035B8BBBB18}"/>
              </a:ext>
            </a:extLst>
          </p:cNvPr>
          <p:cNvSpPr/>
          <p:nvPr/>
        </p:nvSpPr>
        <p:spPr>
          <a:xfrm>
            <a:off x="8629872" y="4451865"/>
            <a:ext cx="1193369" cy="658678"/>
          </a:xfrm>
          <a:prstGeom prst="rect">
            <a:avLst/>
          </a:prstGeom>
          <a:solidFill>
            <a:srgbClr val="0B49CB"/>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Launch</a:t>
            </a:r>
          </a:p>
        </p:txBody>
      </p:sp>
      <p:cxnSp>
        <p:nvCxnSpPr>
          <p:cNvPr id="18" name="Straight Arrow Connector 17">
            <a:extLst>
              <a:ext uri="{FF2B5EF4-FFF2-40B4-BE49-F238E27FC236}">
                <a16:creationId xmlns:a16="http://schemas.microsoft.com/office/drawing/2014/main" id="{38EC3D24-F8FE-0849-E2D3-8EFF5E7D1028}"/>
              </a:ext>
            </a:extLst>
          </p:cNvPr>
          <p:cNvCxnSpPr>
            <a:cxnSpLocks/>
            <a:stCxn id="7" idx="3"/>
            <a:endCxn id="15" idx="1"/>
          </p:cNvCxnSpPr>
          <p:nvPr/>
        </p:nvCxnSpPr>
        <p:spPr>
          <a:xfrm>
            <a:off x="7087886" y="3468049"/>
            <a:ext cx="1541986" cy="13131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560B6618-870D-AFAC-D816-66DE53A656D0}"/>
              </a:ext>
            </a:extLst>
          </p:cNvPr>
          <p:cNvSpPr/>
          <p:nvPr/>
        </p:nvSpPr>
        <p:spPr>
          <a:xfrm>
            <a:off x="10161520" y="4454050"/>
            <a:ext cx="1193369" cy="6586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What we need!!!</a:t>
            </a:r>
          </a:p>
        </p:txBody>
      </p:sp>
      <p:cxnSp>
        <p:nvCxnSpPr>
          <p:cNvPr id="11" name="Straight Arrow Connector 10">
            <a:extLst>
              <a:ext uri="{FF2B5EF4-FFF2-40B4-BE49-F238E27FC236}">
                <a16:creationId xmlns:a16="http://schemas.microsoft.com/office/drawing/2014/main" id="{AA9D26EF-B391-C7F0-9852-29FDCAE54DAB}"/>
              </a:ext>
            </a:extLst>
          </p:cNvPr>
          <p:cNvCxnSpPr>
            <a:cxnSpLocks/>
            <a:stCxn id="5" idx="1"/>
            <a:endCxn id="15" idx="3"/>
          </p:cNvCxnSpPr>
          <p:nvPr/>
        </p:nvCxnSpPr>
        <p:spPr>
          <a:xfrm flipH="1" flipV="1">
            <a:off x="9823241" y="4781204"/>
            <a:ext cx="338279" cy="21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5" name="Text Placeholder 2">
            <a:extLst>
              <a:ext uri="{FF2B5EF4-FFF2-40B4-BE49-F238E27FC236}">
                <a16:creationId xmlns:a16="http://schemas.microsoft.com/office/drawing/2014/main" id="{5AE8ACBD-761B-4708-646B-D31E80C4A8BB}"/>
              </a:ext>
            </a:extLst>
          </p:cNvPr>
          <p:cNvSpPr txBox="1">
            <a:spLocks/>
          </p:cNvSpPr>
          <p:nvPr/>
        </p:nvSpPr>
        <p:spPr>
          <a:xfrm>
            <a:off x="820738" y="1800225"/>
            <a:ext cx="4640263" cy="422592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endParaRPr lang="en-US" sz="2200">
              <a:solidFill>
                <a:schemeClr val="accent3">
                  <a:lumMod val="25000"/>
                </a:schemeClr>
              </a:solidFill>
              <a:latin typeface="Abadi" panose="020B0604020104020204" pitchFamily="34" charset="0"/>
              <a:hlinkClick r:id="rId3"/>
            </a:endParaRPr>
          </a:p>
          <a:p>
            <a:pPr>
              <a:lnSpc>
                <a:spcPct val="100000"/>
              </a:lnSpc>
              <a:spcBef>
                <a:spcPts val="1400"/>
              </a:spcBef>
            </a:pPr>
            <a:r>
              <a:rPr lang="en-US" sz="2200">
                <a:solidFill>
                  <a:schemeClr val="accent3">
                    <a:lumMod val="25000"/>
                  </a:schemeClr>
                </a:solidFill>
                <a:latin typeface="Abadi" panose="020B0604020104020204" pitchFamily="34" charset="0"/>
                <a:hlinkClick r:id="rId3"/>
              </a:rPr>
              <a:t>Data: SPACE X Data Source link</a:t>
            </a: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hlinkClick r:id="rId4"/>
              </a:rPr>
              <a:t>Project link: GitHub link</a:t>
            </a:r>
            <a:endParaRPr lang="en-US" sz="2200">
              <a:solidFill>
                <a:schemeClr val="accent3">
                  <a:lumMod val="25000"/>
                </a:schemeClr>
              </a:solidFill>
              <a:latin typeface="Abadi" panose="020B0604020104020204" pitchFamily="34" charset="0"/>
            </a:endParaRPr>
          </a:p>
          <a:p>
            <a:endParaRPr lang="en-US"/>
          </a:p>
          <a:p>
            <a:endParaRPr lang="en-US" dirty="0"/>
          </a:p>
        </p:txBody>
      </p:sp>
      <p:sp>
        <p:nvSpPr>
          <p:cNvPr id="7" name="Rectangle 6">
            <a:extLst>
              <a:ext uri="{FF2B5EF4-FFF2-40B4-BE49-F238E27FC236}">
                <a16:creationId xmlns:a16="http://schemas.microsoft.com/office/drawing/2014/main" id="{93D5FC3F-3F3C-3222-D0A2-1E1299B7352C}"/>
              </a:ext>
            </a:extLst>
          </p:cNvPr>
          <p:cNvSpPr/>
          <p:nvPr/>
        </p:nvSpPr>
        <p:spPr>
          <a:xfrm>
            <a:off x="5897104" y="1898542"/>
            <a:ext cx="1193369" cy="6586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a:t>
            </a:r>
          </a:p>
        </p:txBody>
      </p:sp>
      <p:sp>
        <p:nvSpPr>
          <p:cNvPr id="8" name="Rectangle 7">
            <a:extLst>
              <a:ext uri="{FF2B5EF4-FFF2-40B4-BE49-F238E27FC236}">
                <a16:creationId xmlns:a16="http://schemas.microsoft.com/office/drawing/2014/main" id="{8AA31821-90AE-B244-06AC-334CF823B357}"/>
              </a:ext>
            </a:extLst>
          </p:cNvPr>
          <p:cNvSpPr/>
          <p:nvPr/>
        </p:nvSpPr>
        <p:spPr>
          <a:xfrm>
            <a:off x="8614032" y="1898542"/>
            <a:ext cx="1193369" cy="6586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soup</a:t>
            </a:r>
          </a:p>
        </p:txBody>
      </p:sp>
      <p:cxnSp>
        <p:nvCxnSpPr>
          <p:cNvPr id="9" name="Straight Arrow Connector 8">
            <a:extLst>
              <a:ext uri="{FF2B5EF4-FFF2-40B4-BE49-F238E27FC236}">
                <a16:creationId xmlns:a16="http://schemas.microsoft.com/office/drawing/2014/main" id="{8AC7E3F5-3C6A-E1D2-D02D-BE6F99B7360B}"/>
              </a:ext>
            </a:extLst>
          </p:cNvPr>
          <p:cNvCxnSpPr>
            <a:cxnSpLocks/>
            <a:stCxn id="7" idx="3"/>
            <a:endCxn id="8" idx="1"/>
          </p:cNvCxnSpPr>
          <p:nvPr/>
        </p:nvCxnSpPr>
        <p:spPr>
          <a:xfrm>
            <a:off x="7090473" y="2227881"/>
            <a:ext cx="152355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F32ADC8A-5E9B-8713-A70B-BDD89041A78D}"/>
              </a:ext>
            </a:extLst>
          </p:cNvPr>
          <p:cNvSpPr txBox="1"/>
          <p:nvPr/>
        </p:nvSpPr>
        <p:spPr>
          <a:xfrm>
            <a:off x="7032992" y="1898542"/>
            <a:ext cx="1678665" cy="646331"/>
          </a:xfrm>
          <a:prstGeom prst="rect">
            <a:avLst/>
          </a:prstGeom>
          <a:noFill/>
        </p:spPr>
        <p:txBody>
          <a:bodyPr wrap="none" rtlCol="0">
            <a:spAutoFit/>
          </a:bodyPr>
          <a:lstStyle/>
          <a:p>
            <a:r>
              <a:rPr lang="en-US" dirty="0"/>
              <a:t>1.request.get</a:t>
            </a:r>
          </a:p>
          <a:p>
            <a:r>
              <a:rPr lang="en-US" dirty="0"/>
              <a:t>2.BeautifulSoup</a:t>
            </a:r>
          </a:p>
        </p:txBody>
      </p:sp>
      <p:sp>
        <p:nvSpPr>
          <p:cNvPr id="12" name="Rectangle 11">
            <a:extLst>
              <a:ext uri="{FF2B5EF4-FFF2-40B4-BE49-F238E27FC236}">
                <a16:creationId xmlns:a16="http://schemas.microsoft.com/office/drawing/2014/main" id="{E082B013-47B6-EC07-A681-DFD5D8C01A6C}"/>
              </a:ext>
            </a:extLst>
          </p:cNvPr>
          <p:cNvSpPr/>
          <p:nvPr/>
        </p:nvSpPr>
        <p:spPr>
          <a:xfrm>
            <a:off x="8614032" y="3138710"/>
            <a:ext cx="1193369" cy="6586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structured dataset</a:t>
            </a:r>
          </a:p>
        </p:txBody>
      </p:sp>
      <p:cxnSp>
        <p:nvCxnSpPr>
          <p:cNvPr id="13" name="Straight Arrow Connector 12">
            <a:extLst>
              <a:ext uri="{FF2B5EF4-FFF2-40B4-BE49-F238E27FC236}">
                <a16:creationId xmlns:a16="http://schemas.microsoft.com/office/drawing/2014/main" id="{E26BB89D-5F99-A5B1-987B-2D8D7F88513C}"/>
              </a:ext>
            </a:extLst>
          </p:cNvPr>
          <p:cNvCxnSpPr>
            <a:cxnSpLocks/>
            <a:stCxn id="8" idx="2"/>
            <a:endCxn id="12" idx="0"/>
          </p:cNvCxnSpPr>
          <p:nvPr/>
        </p:nvCxnSpPr>
        <p:spPr>
          <a:xfrm>
            <a:off x="9210717" y="2557220"/>
            <a:ext cx="0" cy="581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A83D01E-5668-75D4-F996-ED123745CB20}"/>
              </a:ext>
            </a:extLst>
          </p:cNvPr>
          <p:cNvSpPr txBox="1"/>
          <p:nvPr/>
        </p:nvSpPr>
        <p:spPr>
          <a:xfrm>
            <a:off x="9247039" y="2557220"/>
            <a:ext cx="1767215" cy="646331"/>
          </a:xfrm>
          <a:prstGeom prst="rect">
            <a:avLst/>
          </a:prstGeom>
          <a:noFill/>
        </p:spPr>
        <p:txBody>
          <a:bodyPr wrap="none" rtlCol="0">
            <a:spAutoFit/>
          </a:bodyPr>
          <a:lstStyle/>
          <a:p>
            <a:r>
              <a:rPr lang="en-US" dirty="0"/>
              <a:t>1.HTML tags find</a:t>
            </a:r>
          </a:p>
          <a:p>
            <a:r>
              <a:rPr lang="en-US" dirty="0"/>
              <a:t>2.dataframing</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http://schemas.microsoft.com/office/2006/metadata/contentType"/>
    <ds:schemaRef ds:uri="http://schemas.microsoft.com/office/2006/metadata/properties/metaAttributes"/>
    <ds:schemaRef ds:uri="http://www.w3.org/2000/xmlns/"/>
    <ds:schemaRef ds:uri="http://www.w3.org/2001/XMLSchema"/>
    <ds:schemaRef ds:uri="155be751-a274-42e8-93fb-f39d3b9bccc8"/>
    <ds:schemaRef ds:uri="f80a141d-92ca-4d3d-9308-f7e7b1d44ce8"/>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4DA07C5-A406-4A0D-B3E6-3856C94AC7F3}">
  <ds:schemaRefs>
    <ds:schemaRef ds:uri="http://schemas.microsoft.com/office/2006/metadata/properties"/>
    <ds:schemaRef ds:uri="http://www.w3.org/2000/xmln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288</TotalTime>
  <Words>1780</Words>
  <Application>Microsoft Office PowerPoint</Application>
  <PresentationFormat>Widescreen</PresentationFormat>
  <Paragraphs>380</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Nguyen, Quynh</cp:lastModifiedBy>
  <cp:revision>209</cp:revision>
  <dcterms:created xsi:type="dcterms:W3CDTF">2021-04-29T18:58:34Z</dcterms:created>
  <dcterms:modified xsi:type="dcterms:W3CDTF">2023-10-09T06:36:08Z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